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9" r:id="rId4"/>
    <p:sldId id="277" r:id="rId5"/>
    <p:sldId id="272" r:id="rId6"/>
    <p:sldId id="274" r:id="rId7"/>
    <p:sldId id="281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81658" autoAdjust="0"/>
  </p:normalViewPr>
  <p:slideViewPr>
    <p:cSldViewPr snapToGrid="0">
      <p:cViewPr varScale="1">
        <p:scale>
          <a:sx n="70" d="100"/>
          <a:sy n="70" d="100"/>
        </p:scale>
        <p:origin x="33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Abortions performed on Foreigners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CA2-48DD-B49E-080D09B0031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CA2-48DD-B49E-080D09B0031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Tabelle1!$A$2:$A$3</c:f>
              <c:strCache>
                <c:ptCount val="2"/>
                <c:pt idx="0">
                  <c:v>Foreign Abortions detected</c:v>
                </c:pt>
                <c:pt idx="1">
                  <c:v>Foreign Abortions undetected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242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CA2-48DD-B49E-080D09B0031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Abortions performed on Germans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F89-425C-B4CE-1D5CE82B875A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F89-425C-B4CE-1D5CE82B875A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F7B4BB79-B408-49D8-884A-DC24E1DD03B5}" type="VALUE">
                      <a: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pPr/>
                      <a:t>[WERT]</a:t>
                    </a:fld>
                    <a:r>
                      <a:rPr lang="en-US" baseline="0" dirty="0"/>
                      <a:t>
</a:t>
                    </a:r>
                    <a:fld id="{31FC5BB4-16B1-4562-9A26-B4B3C25B2A8E}" type="PERCENTAGE">
                      <a:rPr lang="en-US" baseline="0"/>
                      <a:pPr/>
                      <a:t>[PROZENTSATZ]</a:t>
                    </a:fld>
                    <a:endParaRPr lang="en-US" baseline="0" dirty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F89-425C-B4CE-1D5CE82B875A}"/>
                </c:ext>
              </c:extLst>
            </c:dLbl>
            <c:dLbl>
              <c:idx val="1"/>
              <c:tx>
                <c:rich>
                  <a:bodyPr rot="0" spcFirstLastPara="1" vertOverflow="overflow" horzOverflow="overflow" vert="horz" wrap="square" lIns="0" tIns="0" rIns="0" bIns="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54B8A8BA-549B-4D37-B8DE-4FD75A98EB3D}" type="VALUE">
                      <a: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pPr>
                        <a:defRPr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defRPr>
                      </a:pPr>
                      <a:t>[WERT]</a:t>
                    </a:fld>
                    <a:r>
                      <a:rPr lang="en-US" baseline="0" dirty="0"/>
                      <a:t>
</a:t>
                    </a:r>
                    <a:fld id="{B654D6D8-1C59-41A4-AF8C-3E907A801EB1}" type="PERCENTAGE">
                      <a:rPr lang="en-US" baseline="0"/>
                      <a:pPr>
                        <a:defRPr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defRPr>
                      </a:pPr>
                      <a:t>[PROZENTSATZ]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lIns="0" tIns="0" rIns="0" bIns="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de-DE"/>
                </a:p>
              </c:txPr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1194138106129625"/>
                      <c:h val="0.1465070178809679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BF89-425C-B4CE-1D5CE82B875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0" tIns="0" rIns="0" bIns="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Tabelle1!$A$2:$A$3</c:f>
              <c:strCache>
                <c:ptCount val="2"/>
                <c:pt idx="0">
                  <c:v>German Abortions detected</c:v>
                </c:pt>
                <c:pt idx="1">
                  <c:v>German Abortions undetected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40220</c:v>
                </c:pt>
                <c:pt idx="1">
                  <c:v>6501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F89-425C-B4CE-1D5CE82B875A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Abortions performed on Foreigners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CA2-48DD-B49E-080D09B0031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CA2-48DD-B49E-080D09B0031C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7B87DC2E-ACEA-42BF-BB2D-766B3C305B0C}" type="VALUE">
                      <a:rPr lang="en-US"/>
                      <a:pPr/>
                      <a:t>[WERT]</a:t>
                    </a:fld>
                    <a:r>
                      <a:rPr lang="en-US" baseline="0" dirty="0"/>
                      <a:t>
</a:t>
                    </a:r>
                    <a:fld id="{CACCED93-EB00-4719-9CB8-DA5F216E3C23}" type="PERCENTAGE">
                      <a:rPr lang="en-US" baseline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pPr/>
                      <a:t>[PROZENTSATZ]</a:t>
                    </a:fld>
                    <a:endParaRPr lang="en-US" baseline="0" dirty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CA2-48DD-B49E-080D09B0031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66D4361F-B75B-4164-A138-21182D7CA395}" type="VALUE">
                      <a: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pPr/>
                      <a:t>[WERT]</a:t>
                    </a:fld>
                    <a:r>
                      <a:rPr lang="en-US" baseline="0" dirty="0"/>
                      <a:t>
</a:t>
                    </a:r>
                    <a:fld id="{42DCCACC-0050-40E9-B553-C73F9F893F6D}" type="PERCENTAGE">
                      <a:rPr lang="en-US" baseline="0"/>
                      <a:pPr/>
                      <a:t>[PROZENTSATZ]</a:t>
                    </a:fld>
                    <a:endParaRPr lang="en-US" baseline="0" dirty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ACA2-48DD-B49E-080D09B0031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Tabelle1!$A$2:$A$3</c:f>
              <c:strCache>
                <c:ptCount val="2"/>
                <c:pt idx="0">
                  <c:v>Foreign Abortions detected</c:v>
                </c:pt>
                <c:pt idx="1">
                  <c:v>Foreign Abortions undetected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242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CA2-48DD-B49E-080D09B0031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DDBA7-26F7-4474-BCCF-B1BBE751DC5B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D625E984-EA17-48DB-8757-5FE733B5C7CB}">
      <dgm:prSet phldrT="[Text]" custT="1"/>
      <dgm:spPr/>
      <dgm:t>
        <a:bodyPr/>
        <a:lstStyle/>
        <a:p>
          <a:r>
            <a:rPr lang="de-DE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Share Migrant</a:t>
          </a:r>
        </a:p>
      </dgm:t>
    </dgm:pt>
    <dgm:pt modelId="{8937D204-4560-42BD-8CAD-B4699714233D}" type="parTrans" cxnId="{D13DDE21-0172-4013-8E1F-77232E9852BE}">
      <dgm:prSet/>
      <dgm:spPr/>
      <dgm:t>
        <a:bodyPr/>
        <a:lstStyle/>
        <a:p>
          <a:endParaRPr lang="de-DE"/>
        </a:p>
      </dgm:t>
    </dgm:pt>
    <dgm:pt modelId="{093A4D84-9133-4806-9F33-04C432C3E4E1}" type="sibTrans" cxnId="{D13DDE21-0172-4013-8E1F-77232E9852BE}">
      <dgm:prSet/>
      <dgm:spPr/>
      <dgm:t>
        <a:bodyPr/>
        <a:lstStyle/>
        <a:p>
          <a:endParaRPr lang="de-DE"/>
        </a:p>
      </dgm:t>
    </dgm:pt>
    <dgm:pt modelId="{3F4841F1-0945-4A3B-931F-08C5D2D7862A}">
      <dgm:prSet phldrT="[Text]" custT="1"/>
      <dgm:spPr/>
      <dgm:t>
        <a:bodyPr/>
        <a:lstStyle/>
        <a:p>
          <a:r>
            <a:rPr lang="de-DE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Share </a:t>
          </a:r>
          <a:r>
            <a:rPr lang="de-DE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Foreign</a:t>
          </a:r>
          <a:endParaRPr lang="de-DE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D11CCC7-CBF3-40D3-885D-B195ADBB0FB7}" type="parTrans" cxnId="{9552016E-B52C-4A1B-A56D-02B80EDAA9ED}">
      <dgm:prSet/>
      <dgm:spPr/>
      <dgm:t>
        <a:bodyPr/>
        <a:lstStyle/>
        <a:p>
          <a:endParaRPr lang="de-DE"/>
        </a:p>
      </dgm:t>
    </dgm:pt>
    <dgm:pt modelId="{EFBFA330-7068-4500-ACEC-135120B49115}" type="sibTrans" cxnId="{9552016E-B52C-4A1B-A56D-02B80EDAA9ED}">
      <dgm:prSet/>
      <dgm:spPr/>
      <dgm:t>
        <a:bodyPr/>
        <a:lstStyle/>
        <a:p>
          <a:endParaRPr lang="de-DE"/>
        </a:p>
      </dgm:t>
    </dgm:pt>
    <dgm:pt modelId="{3317B000-FF6D-4DB9-85FA-1570ABD08DD1}">
      <dgm:prSet phldrT="[Text]" custT="1"/>
      <dgm:spPr/>
      <dgm:t>
        <a:bodyPr/>
        <a:lstStyle/>
        <a:p>
          <a:r>
            <a:rPr lang="de-DE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Border </a:t>
          </a:r>
          <a:r>
            <a:rPr lang="de-DE" sz="24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Distance</a:t>
          </a:r>
          <a:endParaRPr lang="de-DE" sz="2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CCE1585-3795-4E32-94DC-C8EBBF80E71F}" type="parTrans" cxnId="{6DD76A6F-8D6C-4E69-993B-F90519F04C92}">
      <dgm:prSet/>
      <dgm:spPr/>
      <dgm:t>
        <a:bodyPr/>
        <a:lstStyle/>
        <a:p>
          <a:endParaRPr lang="de-DE"/>
        </a:p>
      </dgm:t>
    </dgm:pt>
    <dgm:pt modelId="{6EF3EE5D-CA93-463A-A808-305503F3ADCB}" type="sibTrans" cxnId="{6DD76A6F-8D6C-4E69-993B-F90519F04C92}">
      <dgm:prSet/>
      <dgm:spPr/>
      <dgm:t>
        <a:bodyPr/>
        <a:lstStyle/>
        <a:p>
          <a:endParaRPr lang="de-DE"/>
        </a:p>
      </dgm:t>
    </dgm:pt>
    <dgm:pt modelId="{F5C225B7-5E06-498F-B791-581E222CCACF}">
      <dgm:prSet phldrT="[Text]" custT="1"/>
      <dgm:spPr/>
      <dgm:t>
        <a:bodyPr/>
        <a:lstStyle/>
        <a:p>
          <a:r>
            <a:rPr lang="de-DE" sz="2400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Prediction</a:t>
          </a:r>
          <a:r>
            <a:rPr lang="de-DE" sz="2400" b="1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</a:p>
        <a:p>
          <a:r>
            <a:rPr lang="de-DE" sz="2400" b="1" dirty="0">
              <a:latin typeface="Times New Roman" panose="02020603050405020304" pitchFamily="18" charset="0"/>
              <a:cs typeface="Times New Roman" panose="02020603050405020304" pitchFamily="18" charset="0"/>
            </a:rPr>
            <a:t>Origin </a:t>
          </a:r>
          <a:r>
            <a:rPr lang="de-DE" sz="2400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Abortion</a:t>
          </a:r>
          <a:r>
            <a:rPr lang="de-DE" sz="2400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de-DE" sz="2400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Seeker</a:t>
          </a:r>
          <a:endParaRPr lang="de-DE" sz="2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B6FBD76-80AE-48AC-9E39-FDB700877D6B}" type="parTrans" cxnId="{387F050F-9F7B-4969-8DBD-1FA3002E9BE7}">
      <dgm:prSet/>
      <dgm:spPr/>
      <dgm:t>
        <a:bodyPr/>
        <a:lstStyle/>
        <a:p>
          <a:endParaRPr lang="de-DE"/>
        </a:p>
      </dgm:t>
    </dgm:pt>
    <dgm:pt modelId="{03A7D163-26A9-43E1-92F9-27FF6247F4D4}" type="sibTrans" cxnId="{387F050F-9F7B-4969-8DBD-1FA3002E9BE7}">
      <dgm:prSet/>
      <dgm:spPr/>
      <dgm:t>
        <a:bodyPr/>
        <a:lstStyle/>
        <a:p>
          <a:endParaRPr lang="de-DE"/>
        </a:p>
      </dgm:t>
    </dgm:pt>
    <dgm:pt modelId="{9B4BA849-BDB0-4C7D-92B6-358A31CE8E58}" type="pres">
      <dgm:prSet presAssocID="{925DDBA7-26F7-4474-BCCF-B1BBE751DC5B}" presName="Name0" presStyleCnt="0">
        <dgm:presLayoutVars>
          <dgm:chMax val="4"/>
          <dgm:resizeHandles val="exact"/>
        </dgm:presLayoutVars>
      </dgm:prSet>
      <dgm:spPr/>
    </dgm:pt>
    <dgm:pt modelId="{4C476D3C-6E64-4B4E-B450-8ADC2014E925}" type="pres">
      <dgm:prSet presAssocID="{925DDBA7-26F7-4474-BCCF-B1BBE751DC5B}" presName="ellipse" presStyleLbl="trBgShp" presStyleIdx="0" presStyleCnt="1"/>
      <dgm:spPr/>
    </dgm:pt>
    <dgm:pt modelId="{1E3922FD-4CDD-4CAA-AD3E-A5B024DEB317}" type="pres">
      <dgm:prSet presAssocID="{925DDBA7-26F7-4474-BCCF-B1BBE751DC5B}" presName="arrow1" presStyleLbl="fgShp" presStyleIdx="0" presStyleCnt="1" custLinFactNeighborX="135" custLinFactNeighborY="-9370"/>
      <dgm:spPr/>
    </dgm:pt>
    <dgm:pt modelId="{08743F9E-4891-44E1-8C12-77DCE6E6B566}" type="pres">
      <dgm:prSet presAssocID="{925DDBA7-26F7-4474-BCCF-B1BBE751DC5B}" presName="rectangle" presStyleLbl="revTx" presStyleIdx="0" presStyleCnt="1" custLinFactNeighborX="28" custLinFactNeighborY="-46">
        <dgm:presLayoutVars>
          <dgm:bulletEnabled val="1"/>
        </dgm:presLayoutVars>
      </dgm:prSet>
      <dgm:spPr/>
    </dgm:pt>
    <dgm:pt modelId="{1AD82DD1-449F-4B79-A729-986F8D85A82F}" type="pres">
      <dgm:prSet presAssocID="{3F4841F1-0945-4A3B-931F-08C5D2D7862A}" presName="item1" presStyleLbl="node1" presStyleIdx="0" presStyleCnt="3" custScaleX="127908" custScaleY="112152" custLinFactNeighborX="-4129" custLinFactNeighborY="12906">
        <dgm:presLayoutVars>
          <dgm:bulletEnabled val="1"/>
        </dgm:presLayoutVars>
      </dgm:prSet>
      <dgm:spPr/>
    </dgm:pt>
    <dgm:pt modelId="{83CFB9E6-2B68-42A3-8AF7-9C9DDF015DB3}" type="pres">
      <dgm:prSet presAssocID="{3317B000-FF6D-4DB9-85FA-1570ABD08DD1}" presName="item2" presStyleLbl="node1" presStyleIdx="1" presStyleCnt="3" custScaleX="124427" custScaleY="116093" custLinFactNeighborX="-6443" custLinFactNeighborY="-7957">
        <dgm:presLayoutVars>
          <dgm:bulletEnabled val="1"/>
        </dgm:presLayoutVars>
      </dgm:prSet>
      <dgm:spPr/>
    </dgm:pt>
    <dgm:pt modelId="{0C7A2DBB-8245-4250-8E33-757B08413DA2}" type="pres">
      <dgm:prSet presAssocID="{F5C225B7-5E06-498F-B791-581E222CCACF}" presName="item3" presStyleLbl="node1" presStyleIdx="2" presStyleCnt="3" custScaleX="113361" custScaleY="105106" custLinFactNeighborX="18333" custLinFactNeighborY="6801">
        <dgm:presLayoutVars>
          <dgm:bulletEnabled val="1"/>
        </dgm:presLayoutVars>
      </dgm:prSet>
      <dgm:spPr/>
    </dgm:pt>
    <dgm:pt modelId="{CECA0F39-E9D8-4216-A6FC-0DB182B65A9B}" type="pres">
      <dgm:prSet presAssocID="{925DDBA7-26F7-4474-BCCF-B1BBE751DC5B}" presName="funnel" presStyleLbl="trAlignAcc1" presStyleIdx="0" presStyleCnt="1" custScaleX="116638" custScaleY="100985" custLinFactNeighborX="577" custLinFactNeighborY="-369"/>
      <dgm:spPr/>
    </dgm:pt>
  </dgm:ptLst>
  <dgm:cxnLst>
    <dgm:cxn modelId="{387F050F-9F7B-4969-8DBD-1FA3002E9BE7}" srcId="{925DDBA7-26F7-4474-BCCF-B1BBE751DC5B}" destId="{F5C225B7-5E06-498F-B791-581E222CCACF}" srcOrd="3" destOrd="0" parTransId="{EB6FBD76-80AE-48AC-9E39-FDB700877D6B}" sibTransId="{03A7D163-26A9-43E1-92F9-27FF6247F4D4}"/>
    <dgm:cxn modelId="{D13DDE21-0172-4013-8E1F-77232E9852BE}" srcId="{925DDBA7-26F7-4474-BCCF-B1BBE751DC5B}" destId="{D625E984-EA17-48DB-8757-5FE733B5C7CB}" srcOrd="0" destOrd="0" parTransId="{8937D204-4560-42BD-8CAD-B4699714233D}" sibTransId="{093A4D84-9133-4806-9F33-04C432C3E4E1}"/>
    <dgm:cxn modelId="{DB2BC53D-63CE-4938-8F2E-F64B7E305B2E}" type="presOf" srcId="{D625E984-EA17-48DB-8757-5FE733B5C7CB}" destId="{0C7A2DBB-8245-4250-8E33-757B08413DA2}" srcOrd="0" destOrd="0" presId="urn:microsoft.com/office/officeart/2005/8/layout/funnel1"/>
    <dgm:cxn modelId="{9552016E-B52C-4A1B-A56D-02B80EDAA9ED}" srcId="{925DDBA7-26F7-4474-BCCF-B1BBE751DC5B}" destId="{3F4841F1-0945-4A3B-931F-08C5D2D7862A}" srcOrd="1" destOrd="0" parTransId="{1D11CCC7-CBF3-40D3-885D-B195ADBB0FB7}" sibTransId="{EFBFA330-7068-4500-ACEC-135120B49115}"/>
    <dgm:cxn modelId="{C92F5C4E-9962-46E5-962A-FD76FBAA4874}" type="presOf" srcId="{925DDBA7-26F7-4474-BCCF-B1BBE751DC5B}" destId="{9B4BA849-BDB0-4C7D-92B6-358A31CE8E58}" srcOrd="0" destOrd="0" presId="urn:microsoft.com/office/officeart/2005/8/layout/funnel1"/>
    <dgm:cxn modelId="{6DD76A6F-8D6C-4E69-993B-F90519F04C92}" srcId="{925DDBA7-26F7-4474-BCCF-B1BBE751DC5B}" destId="{3317B000-FF6D-4DB9-85FA-1570ABD08DD1}" srcOrd="2" destOrd="0" parTransId="{DCCE1585-3795-4E32-94DC-C8EBBF80E71F}" sibTransId="{6EF3EE5D-CA93-463A-A808-305503F3ADCB}"/>
    <dgm:cxn modelId="{04EA1F78-3B9D-42B3-AD02-9B64B60758CA}" type="presOf" srcId="{3F4841F1-0945-4A3B-931F-08C5D2D7862A}" destId="{83CFB9E6-2B68-42A3-8AF7-9C9DDF015DB3}" srcOrd="0" destOrd="0" presId="urn:microsoft.com/office/officeart/2005/8/layout/funnel1"/>
    <dgm:cxn modelId="{4E91F7C4-5165-42EA-8C43-45577B6EE330}" type="presOf" srcId="{F5C225B7-5E06-498F-B791-581E222CCACF}" destId="{08743F9E-4891-44E1-8C12-77DCE6E6B566}" srcOrd="0" destOrd="0" presId="urn:microsoft.com/office/officeart/2005/8/layout/funnel1"/>
    <dgm:cxn modelId="{A2D924D9-6E91-4F38-AAC3-DC6FB8F63902}" type="presOf" srcId="{3317B000-FF6D-4DB9-85FA-1570ABD08DD1}" destId="{1AD82DD1-449F-4B79-A729-986F8D85A82F}" srcOrd="0" destOrd="0" presId="urn:microsoft.com/office/officeart/2005/8/layout/funnel1"/>
    <dgm:cxn modelId="{E04AF93C-069B-4AB1-9B02-CD3FDBD8034A}" type="presParOf" srcId="{9B4BA849-BDB0-4C7D-92B6-358A31CE8E58}" destId="{4C476D3C-6E64-4B4E-B450-8ADC2014E925}" srcOrd="0" destOrd="0" presId="urn:microsoft.com/office/officeart/2005/8/layout/funnel1"/>
    <dgm:cxn modelId="{10D36947-A2E4-409C-A154-73BE59C7819D}" type="presParOf" srcId="{9B4BA849-BDB0-4C7D-92B6-358A31CE8E58}" destId="{1E3922FD-4CDD-4CAA-AD3E-A5B024DEB317}" srcOrd="1" destOrd="0" presId="urn:microsoft.com/office/officeart/2005/8/layout/funnel1"/>
    <dgm:cxn modelId="{57E86E24-55A2-4A6B-9B30-EA66DE4ADEBC}" type="presParOf" srcId="{9B4BA849-BDB0-4C7D-92B6-358A31CE8E58}" destId="{08743F9E-4891-44E1-8C12-77DCE6E6B566}" srcOrd="2" destOrd="0" presId="urn:microsoft.com/office/officeart/2005/8/layout/funnel1"/>
    <dgm:cxn modelId="{76B506CD-329D-4A43-B89E-7DC23A4FA031}" type="presParOf" srcId="{9B4BA849-BDB0-4C7D-92B6-358A31CE8E58}" destId="{1AD82DD1-449F-4B79-A729-986F8D85A82F}" srcOrd="3" destOrd="0" presId="urn:microsoft.com/office/officeart/2005/8/layout/funnel1"/>
    <dgm:cxn modelId="{A15ECB0B-5CE3-487D-BB12-DA992A1F1755}" type="presParOf" srcId="{9B4BA849-BDB0-4C7D-92B6-358A31CE8E58}" destId="{83CFB9E6-2B68-42A3-8AF7-9C9DDF015DB3}" srcOrd="4" destOrd="0" presId="urn:microsoft.com/office/officeart/2005/8/layout/funnel1"/>
    <dgm:cxn modelId="{4C890D0A-B03A-4231-9433-42D5191FA18D}" type="presParOf" srcId="{9B4BA849-BDB0-4C7D-92B6-358A31CE8E58}" destId="{0C7A2DBB-8245-4250-8E33-757B08413DA2}" srcOrd="5" destOrd="0" presId="urn:microsoft.com/office/officeart/2005/8/layout/funnel1"/>
    <dgm:cxn modelId="{FF060ADE-77AE-4116-BE61-897BB4DAB181}" type="presParOf" srcId="{9B4BA849-BDB0-4C7D-92B6-358A31CE8E58}" destId="{CECA0F39-E9D8-4216-A6FC-0DB182B65A9B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476D3C-6E64-4B4E-B450-8ADC2014E925}">
      <dsp:nvSpPr>
        <dsp:cNvPr id="0" name=""/>
        <dsp:cNvSpPr/>
      </dsp:nvSpPr>
      <dsp:spPr>
        <a:xfrm>
          <a:off x="1920021" y="200179"/>
          <a:ext cx="3811084" cy="1323539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3922FD-4CDD-4CAA-AD3E-A5B024DEB317}">
      <dsp:nvSpPr>
        <dsp:cNvPr id="0" name=""/>
        <dsp:cNvSpPr/>
      </dsp:nvSpPr>
      <dsp:spPr>
        <a:xfrm>
          <a:off x="3463177" y="3396786"/>
          <a:ext cx="738582" cy="472692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43F9E-4891-44E1-8C12-77DCE6E6B566}">
      <dsp:nvSpPr>
        <dsp:cNvPr id="0" name=""/>
        <dsp:cNvSpPr/>
      </dsp:nvSpPr>
      <dsp:spPr>
        <a:xfrm>
          <a:off x="2059867" y="3818824"/>
          <a:ext cx="3545194" cy="886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Prediction</a:t>
          </a:r>
          <a:r>
            <a:rPr lang="de-DE" sz="2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Origin </a:t>
          </a:r>
          <a:r>
            <a:rPr lang="de-DE" sz="2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Abortion</a:t>
          </a:r>
          <a:r>
            <a:rPr lang="de-DE" sz="2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de-DE" sz="2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Seeker</a:t>
          </a:r>
          <a:endParaRPr lang="de-DE" sz="2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59867" y="3818824"/>
        <a:ext cx="3545194" cy="886298"/>
      </dsp:txXfrm>
    </dsp:sp>
    <dsp:sp modelId="{1AD82DD1-449F-4B79-A729-986F8D85A82F}">
      <dsp:nvSpPr>
        <dsp:cNvPr id="0" name=""/>
        <dsp:cNvSpPr/>
      </dsp:nvSpPr>
      <dsp:spPr>
        <a:xfrm>
          <a:off x="3065197" y="1716739"/>
          <a:ext cx="1700470" cy="149100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Border </a:t>
          </a:r>
          <a:r>
            <a:rPr lang="de-DE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Distance</a:t>
          </a:r>
          <a:endParaRPr lang="de-DE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314225" y="1935091"/>
        <a:ext cx="1202414" cy="1054298"/>
      </dsp:txXfrm>
    </dsp:sp>
    <dsp:sp modelId="{83CFB9E6-2B68-42A3-8AF7-9C9DDF015DB3}">
      <dsp:nvSpPr>
        <dsp:cNvPr id="0" name=""/>
        <dsp:cNvSpPr/>
      </dsp:nvSpPr>
      <dsp:spPr>
        <a:xfrm>
          <a:off x="2106279" y="415798"/>
          <a:ext cx="1654192" cy="15433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Share </a:t>
          </a:r>
          <a:r>
            <a:rPr lang="de-DE" sz="24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Foreign</a:t>
          </a:r>
          <a:endParaRPr lang="de-DE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348530" y="641823"/>
        <a:ext cx="1169690" cy="1091345"/>
      </dsp:txXfrm>
    </dsp:sp>
    <dsp:sp modelId="{0C7A2DBB-8245-4250-8E33-757B08413DA2}">
      <dsp:nvSpPr>
        <dsp:cNvPr id="0" name=""/>
        <dsp:cNvSpPr/>
      </dsp:nvSpPr>
      <dsp:spPr>
        <a:xfrm>
          <a:off x="3868212" y="363601"/>
          <a:ext cx="1507075" cy="139732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Share Migrant</a:t>
          </a:r>
        </a:p>
      </dsp:txBody>
      <dsp:txXfrm>
        <a:off x="4088918" y="568235"/>
        <a:ext cx="1065663" cy="988061"/>
      </dsp:txXfrm>
    </dsp:sp>
    <dsp:sp modelId="{CECA0F39-E9D8-4216-A6FC-0DB182B65A9B}">
      <dsp:nvSpPr>
        <dsp:cNvPr id="0" name=""/>
        <dsp:cNvSpPr/>
      </dsp:nvSpPr>
      <dsp:spPr>
        <a:xfrm>
          <a:off x="1443228" y="9185"/>
          <a:ext cx="4824217" cy="3341440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gi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Bildplatzhalter 5">
          <a:extLst xmlns:a="http://schemas.openxmlformats.org/drawingml/2006/main">
            <a:ext uri="{FF2B5EF4-FFF2-40B4-BE49-F238E27FC236}">
              <a16:creationId xmlns:a16="http://schemas.microsoft.com/office/drawing/2014/main" id="{BB38605A-F922-4A14-9D51-C431F7793DB9}"/>
            </a:ext>
          </a:extLst>
        </cdr:cNvPr>
        <cdr:cNvPicPr>
          <a:picLocks xmlns:a="http://schemas.openxmlformats.org/drawingml/2006/main" noGrp="1" noChangeAspect="1"/>
        </cdr:cNvPicPr>
      </cdr:nvPicPr>
      <cdr:blipFill rotWithShape="1">
        <a:blip xmlns:a="http://schemas.openxmlformats.org/drawingml/2006/main" xmlns:r="http://schemas.openxmlformats.org/officeDocument/2006/relationships" r:embed="rId1">
          <a:extLst>
            <a:ext uri="{28A0092B-C50C-407E-A947-70E740481C1C}">
              <a14:useLocalDpi xmlns:a14="http://schemas.microsoft.com/office/drawing/2010/main" val="0"/>
            </a:ext>
          </a:extLst>
        </a:blip>
        <a:stretch xmlns:a="http://schemas.openxmlformats.org/drawingml/2006/main"/>
      </cdr:blipFill>
      <cdr:spPr>
        <a:xfrm xmlns:a="http://schemas.openxmlformats.org/drawingml/2006/main">
          <a:off x="3630866" y="544427"/>
          <a:ext cx="8129015" cy="5715149"/>
        </a:xfrm>
        <a:prstGeom xmlns:a="http://schemas.openxmlformats.org/drawingml/2006/main" prst="rect">
          <a:avLst/>
        </a:prstGeom>
      </cdr:spPr>
    </cdr:pic>
  </cdr:relSizeAnchor>
</c:userShape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99BFA0-44BA-4205-A1F2-DACBDC24B036}" type="datetimeFigureOut">
              <a:rPr lang="de-DE" smtClean="0"/>
              <a:t>07.12.2022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D6ED0-858E-442A-9BCC-507FB191C6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6611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0D6ED0-858E-442A-9BCC-507FB191C6A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607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Describe the issue</a:t>
            </a:r>
          </a:p>
          <a:p>
            <a:endParaRPr lang="en-US" sz="1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lvl="1"/>
            <a:r>
              <a:rPr lang="de-DE" dirty="0" err="1"/>
              <a:t>Map</a:t>
            </a:r>
            <a:r>
              <a:rPr lang="de-DE" dirty="0"/>
              <a:t>: </a:t>
            </a:r>
            <a:r>
              <a:rPr lang="de-DE" dirty="0" err="1"/>
              <a:t>Abortion</a:t>
            </a:r>
            <a:r>
              <a:rPr lang="de-DE" dirty="0"/>
              <a:t> </a:t>
            </a:r>
            <a:r>
              <a:rPr lang="de-DE" dirty="0" err="1"/>
              <a:t>atlas</a:t>
            </a:r>
            <a:endParaRPr lang="de-DE" dirty="0"/>
          </a:p>
          <a:p>
            <a:pPr lvl="1"/>
            <a:r>
              <a:rPr lang="de-DE" dirty="0"/>
              <a:t>Headline: </a:t>
            </a:r>
            <a:r>
              <a:rPr lang="de-DE" dirty="0" err="1"/>
              <a:t>Divided</a:t>
            </a:r>
            <a:r>
              <a:rPr lang="de-DE" dirty="0"/>
              <a:t> Europe, </a:t>
            </a:r>
            <a:r>
              <a:rPr lang="de-DE" dirty="0" err="1"/>
              <a:t>abortion</a:t>
            </a:r>
            <a:r>
              <a:rPr lang="de-DE" dirty="0"/>
              <a:t> </a:t>
            </a:r>
            <a:r>
              <a:rPr lang="de-DE" dirty="0" err="1"/>
              <a:t>rights</a:t>
            </a:r>
            <a:r>
              <a:rPr lang="de-DE" dirty="0"/>
              <a:t> in Europe </a:t>
            </a:r>
            <a:r>
              <a:rPr lang="de-DE" dirty="0" err="1"/>
              <a:t>vary</a:t>
            </a:r>
            <a:r>
              <a:rPr lang="de-DE" dirty="0"/>
              <a:t> </a:t>
            </a:r>
            <a:r>
              <a:rPr lang="de-DE" dirty="0" err="1"/>
              <a:t>widely</a:t>
            </a:r>
            <a:r>
              <a:rPr lang="de-DE" dirty="0"/>
              <a:t>, </a:t>
            </a:r>
            <a:r>
              <a:rPr lang="de-DE" dirty="0" err="1"/>
              <a:t>Polish</a:t>
            </a:r>
            <a:r>
              <a:rPr lang="de-DE" dirty="0"/>
              <a:t> Protests</a:t>
            </a:r>
          </a:p>
          <a:p>
            <a:pPr lvl="1"/>
            <a:r>
              <a:rPr lang="de-DE" dirty="0"/>
              <a:t>Slogan: </a:t>
            </a:r>
            <a:r>
              <a:rPr lang="de-DE" dirty="0" err="1"/>
              <a:t>Abortion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Borders </a:t>
            </a:r>
            <a:r>
              <a:rPr lang="de-DE" dirty="0" err="1"/>
              <a:t>organizations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0D6ED0-858E-442A-9BCC-507FB191C6A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618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What do we want to know?</a:t>
            </a:r>
            <a:br>
              <a:rPr lang="en-US" sz="1200" dirty="0"/>
            </a:br>
            <a:r>
              <a:rPr lang="en-US" sz="1200" dirty="0"/>
              <a:t>Why don´t we know it already?</a:t>
            </a:r>
          </a:p>
          <a:p>
            <a:endParaRPr lang="de-DE" dirty="0"/>
          </a:p>
          <a:p>
            <a:pPr lvl="1"/>
            <a:r>
              <a:rPr lang="de-DE" dirty="0"/>
              <a:t>Place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: Federal Statistical Office </a:t>
            </a:r>
            <a:r>
              <a:rPr lang="de-DE" dirty="0" err="1"/>
              <a:t>of</a:t>
            </a:r>
            <a:r>
              <a:rPr lang="de-DE" dirty="0"/>
              <a:t> Germany</a:t>
            </a:r>
          </a:p>
          <a:p>
            <a:pPr lvl="1"/>
            <a:r>
              <a:rPr lang="de-DE" dirty="0"/>
              <a:t>„State </a:t>
            </a:r>
            <a:r>
              <a:rPr lang="de-DE" dirty="0" err="1"/>
              <a:t>of</a:t>
            </a:r>
            <a:r>
              <a:rPr lang="de-DE" dirty="0"/>
              <a:t> Origin“ </a:t>
            </a:r>
            <a:r>
              <a:rPr lang="de-DE" dirty="0" err="1"/>
              <a:t>or</a:t>
            </a:r>
            <a:r>
              <a:rPr lang="de-DE" dirty="0"/>
              <a:t> „</a:t>
            </a:r>
            <a:r>
              <a:rPr lang="de-DE" dirty="0" err="1"/>
              <a:t>Foreign</a:t>
            </a:r>
            <a:r>
              <a:rPr lang="de-DE" dirty="0"/>
              <a:t>“</a:t>
            </a:r>
          </a:p>
          <a:p>
            <a:pPr lvl="1"/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info</a:t>
            </a:r>
            <a:r>
              <a:rPr lang="de-DE" dirty="0"/>
              <a:t>: </a:t>
            </a:r>
            <a:r>
              <a:rPr lang="de-DE" dirty="0" err="1"/>
              <a:t>Foreign</a:t>
            </a:r>
            <a:r>
              <a:rPr lang="de-DE" dirty="0"/>
              <a:t>. Not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, and </a:t>
            </a:r>
            <a:r>
              <a:rPr lang="de-DE" dirty="0" err="1"/>
              <a:t>under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circumstances</a:t>
            </a:r>
            <a:endParaRPr lang="de-DE" dirty="0"/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official</a:t>
            </a:r>
            <a:r>
              <a:rPr lang="de-DE" dirty="0"/>
              <a:t> </a:t>
            </a:r>
            <a:r>
              <a:rPr lang="de-DE" dirty="0" err="1"/>
              <a:t>numbers</a:t>
            </a:r>
            <a:endParaRPr lang="de-DE" dirty="0"/>
          </a:p>
          <a:p>
            <a:pPr lvl="1"/>
            <a:r>
              <a:rPr lang="de-DE" dirty="0" err="1"/>
              <a:t>Unofficial</a:t>
            </a:r>
            <a:r>
              <a:rPr lang="de-DE" dirty="0"/>
              <a:t> </a:t>
            </a:r>
            <a:r>
              <a:rPr lang="de-DE" dirty="0" err="1"/>
              <a:t>numbers</a:t>
            </a:r>
            <a:r>
              <a:rPr lang="de-DE" dirty="0"/>
              <a:t>: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complete</a:t>
            </a:r>
            <a:r>
              <a:rPr lang="de-DE" dirty="0"/>
              <a:t> </a:t>
            </a:r>
            <a:r>
              <a:rPr lang="de-DE" dirty="0" err="1"/>
              <a:t>info</a:t>
            </a:r>
            <a:r>
              <a:rPr lang="de-DE" dirty="0"/>
              <a:t>,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estimations</a:t>
            </a:r>
            <a:endParaRPr lang="de-DE" dirty="0"/>
          </a:p>
          <a:p>
            <a:pPr lvl="2"/>
            <a:r>
              <a:rPr lang="de-DE" dirty="0"/>
              <a:t>Studies</a:t>
            </a:r>
          </a:p>
          <a:p>
            <a:pPr lvl="2"/>
            <a:r>
              <a:rPr lang="de-DE" dirty="0"/>
              <a:t>NGOs</a:t>
            </a:r>
          </a:p>
          <a:p>
            <a:pPr lvl="2"/>
            <a:r>
              <a:rPr lang="de-DE" dirty="0" err="1"/>
              <a:t>Doctors</a:t>
            </a:r>
            <a:r>
              <a:rPr lang="de-DE" dirty="0"/>
              <a:t>/</a:t>
            </a:r>
            <a:r>
              <a:rPr lang="de-DE" dirty="0" err="1"/>
              <a:t>Practioners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0D6ED0-858E-442A-9BCC-507FB191C6A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643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ML </a:t>
            </a:r>
            <a:r>
              <a:rPr lang="de-DE" dirty="0" err="1"/>
              <a:t>needed</a:t>
            </a:r>
            <a:r>
              <a:rPr lang="de-DE" dirty="0"/>
              <a:t>?</a:t>
            </a:r>
          </a:p>
          <a:p>
            <a:pPr lvl="1"/>
            <a:r>
              <a:rPr lang="de-DE" dirty="0"/>
              <a:t>„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complete</a:t>
            </a:r>
            <a:r>
              <a:rPr lang="de-DE" dirty="0"/>
              <a:t> </a:t>
            </a:r>
            <a:r>
              <a:rPr lang="de-DE" dirty="0" err="1"/>
              <a:t>info</a:t>
            </a:r>
            <a:r>
              <a:rPr lang="de-DE" dirty="0"/>
              <a:t>,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estimations</a:t>
            </a:r>
            <a:r>
              <a:rPr lang="de-DE" dirty="0"/>
              <a:t>“</a:t>
            </a:r>
          </a:p>
          <a:p>
            <a:pPr lvl="1"/>
            <a:r>
              <a:rPr lang="de-DE" dirty="0"/>
              <a:t>ML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help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comes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estimating</a:t>
            </a:r>
            <a:r>
              <a:rPr lang="de-DE" dirty="0"/>
              <a:t>!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r>
              <a:rPr lang="de-DE" dirty="0"/>
              <a:t>Info </a:t>
            </a:r>
            <a:r>
              <a:rPr lang="de-DE" dirty="0" err="1"/>
              <a:t>available</a:t>
            </a:r>
            <a:r>
              <a:rPr lang="de-DE" dirty="0"/>
              <a:t>: </a:t>
            </a:r>
            <a:r>
              <a:rPr lang="de-DE" dirty="0" err="1"/>
              <a:t>Abortion</a:t>
            </a:r>
            <a:r>
              <a:rPr lang="de-DE" dirty="0"/>
              <a:t> </a:t>
            </a:r>
            <a:r>
              <a:rPr lang="de-DE" dirty="0" err="1"/>
              <a:t>performed</a:t>
            </a:r>
            <a:r>
              <a:rPr lang="de-DE" dirty="0"/>
              <a:t> on German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Foreign</a:t>
            </a:r>
            <a:r>
              <a:rPr lang="de-DE" dirty="0"/>
              <a:t> </a:t>
            </a:r>
            <a:r>
              <a:rPr lang="de-DE" dirty="0" err="1"/>
              <a:t>woman</a:t>
            </a:r>
            <a:r>
              <a:rPr lang="de-DE" dirty="0"/>
              <a:t>?</a:t>
            </a:r>
          </a:p>
          <a:p>
            <a:pPr lvl="1"/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Polish</a:t>
            </a:r>
            <a:r>
              <a:rPr lang="de-DE" dirty="0"/>
              <a:t> </a:t>
            </a:r>
            <a:r>
              <a:rPr lang="de-DE" dirty="0" err="1"/>
              <a:t>women</a:t>
            </a:r>
            <a:r>
              <a:rPr lang="de-DE" dirty="0"/>
              <a:t> </a:t>
            </a:r>
            <a:r>
              <a:rPr lang="de-DE" dirty="0" err="1"/>
              <a:t>travel</a:t>
            </a:r>
            <a:r>
              <a:rPr lang="de-DE" dirty="0"/>
              <a:t>,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appear</a:t>
            </a:r>
            <a:r>
              <a:rPr lang="de-DE" dirty="0"/>
              <a:t> in Germany/German </a:t>
            </a:r>
            <a:r>
              <a:rPr lang="de-DE" dirty="0" err="1"/>
              <a:t>statistics</a:t>
            </a:r>
            <a:endParaRPr lang="de-DE" dirty="0"/>
          </a:p>
          <a:p>
            <a:pPr lvl="0"/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Polish</a:t>
            </a:r>
            <a:r>
              <a:rPr lang="de-DE" dirty="0"/>
              <a:t> </a:t>
            </a:r>
            <a:r>
              <a:rPr lang="de-DE" dirty="0" err="1"/>
              <a:t>women</a:t>
            </a:r>
            <a:r>
              <a:rPr lang="de-DE" dirty="0"/>
              <a:t> </a:t>
            </a:r>
            <a:r>
              <a:rPr lang="de-DE" dirty="0" err="1"/>
              <a:t>decide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</a:t>
            </a:r>
            <a:r>
              <a:rPr lang="de-DE" dirty="0" err="1"/>
              <a:t>abroad</a:t>
            </a:r>
            <a:r>
              <a:rPr lang="de-DE" dirty="0"/>
              <a:t> (</a:t>
            </a:r>
            <a:r>
              <a:rPr lang="de-DE" dirty="0" err="1"/>
              <a:t>to</a:t>
            </a:r>
            <a:r>
              <a:rPr lang="de-DE" dirty="0"/>
              <a:t> Germany):</a:t>
            </a:r>
          </a:p>
          <a:p>
            <a:pPr lvl="1"/>
            <a:r>
              <a:rPr lang="de-DE" dirty="0" err="1"/>
              <a:t>Where</a:t>
            </a:r>
            <a:r>
              <a:rPr lang="de-DE" dirty="0"/>
              <a:t> do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(</a:t>
            </a:r>
            <a:r>
              <a:rPr lang="de-DE" dirty="0" err="1"/>
              <a:t>how</a:t>
            </a:r>
            <a:r>
              <a:rPr lang="de-DE" dirty="0"/>
              <a:t> do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decide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/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info</a:t>
            </a:r>
            <a:r>
              <a:rPr lang="de-DE" dirty="0"/>
              <a:t>)?</a:t>
            </a:r>
          </a:p>
          <a:p>
            <a:pPr lvl="2"/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permissive </a:t>
            </a:r>
            <a:r>
              <a:rPr lang="de-DE" dirty="0" err="1"/>
              <a:t>places</a:t>
            </a:r>
            <a:endParaRPr lang="de-DE" dirty="0"/>
          </a:p>
          <a:p>
            <a:pPr lvl="2"/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 </a:t>
            </a:r>
            <a:r>
              <a:rPr lang="de-DE" dirty="0" err="1"/>
              <a:t>nearby</a:t>
            </a:r>
            <a:endParaRPr lang="de-DE" dirty="0"/>
          </a:p>
          <a:p>
            <a:pPr lvl="2"/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(</a:t>
            </a:r>
            <a:r>
              <a:rPr lang="de-DE" dirty="0" err="1"/>
              <a:t>Polish</a:t>
            </a:r>
            <a:r>
              <a:rPr lang="de-DE" dirty="0"/>
              <a:t>) social </a:t>
            </a:r>
            <a:r>
              <a:rPr lang="de-DE" dirty="0" err="1"/>
              <a:t>networks</a:t>
            </a:r>
            <a:endParaRPr lang="de-DE" dirty="0"/>
          </a:p>
          <a:p>
            <a:pPr lv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0D6ED0-858E-442A-9BCC-507FB191C6A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3763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Factors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State-level </a:t>
            </a:r>
            <a:r>
              <a:rPr lang="de-DE" dirty="0" err="1"/>
              <a:t>Explanatory</a:t>
            </a:r>
            <a:r>
              <a:rPr lang="de-DE" dirty="0"/>
              <a:t> Variables:</a:t>
            </a:r>
          </a:p>
          <a:p>
            <a:pPr lvl="0"/>
            <a:r>
              <a:rPr lang="de-DE" dirty="0"/>
              <a:t>1. Share Migrant Background</a:t>
            </a:r>
          </a:p>
          <a:p>
            <a:pPr lvl="0"/>
            <a:r>
              <a:rPr lang="de-DE" dirty="0"/>
              <a:t>2. Share </a:t>
            </a:r>
            <a:r>
              <a:rPr lang="de-DE" dirty="0" err="1"/>
              <a:t>Foreigners</a:t>
            </a:r>
            <a:endParaRPr lang="de-DE" dirty="0"/>
          </a:p>
          <a:p>
            <a:pPr lvl="0"/>
            <a:r>
              <a:rPr lang="de-DE" dirty="0"/>
              <a:t>3.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border</a:t>
            </a:r>
            <a:endParaRPr lang="de-DE" dirty="0"/>
          </a:p>
          <a:p>
            <a:pPr lvl="0"/>
            <a:endParaRPr lang="de-DE" dirty="0"/>
          </a:p>
          <a:p>
            <a:pPr lvl="0"/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neighbouring</a:t>
            </a:r>
            <a:r>
              <a:rPr lang="de-DE" dirty="0"/>
              <a:t> countries, </a:t>
            </a:r>
            <a:r>
              <a:rPr lang="de-DE" dirty="0" err="1"/>
              <a:t>factor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restrictiveness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 countries</a:t>
            </a:r>
          </a:p>
          <a:p>
            <a:pPr lvl="0"/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/>
              <a:t>Result</a:t>
            </a:r>
            <a:r>
              <a:rPr lang="de-DE" dirty="0"/>
              <a:t>: Most </a:t>
            </a:r>
            <a:r>
              <a:rPr lang="de-DE" dirty="0" err="1"/>
              <a:t>important</a:t>
            </a:r>
            <a:r>
              <a:rPr lang="de-DE" dirty="0"/>
              <a:t> </a:t>
            </a:r>
            <a:r>
              <a:rPr lang="de-DE" dirty="0" err="1"/>
              <a:t>Factor</a:t>
            </a:r>
            <a:r>
              <a:rPr lang="de-DE" dirty="0"/>
              <a:t>: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border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0D6ED0-858E-442A-9BCC-507FB191C6A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455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0D6ED0-858E-442A-9BCC-507FB191C6A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33627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0D6ED0-858E-442A-9BCC-507FB191C6A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1069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852D15-0C90-42CC-9988-A4C4DBCC3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22F40BB-70E8-4B76-9005-B68D15F1AE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98C7B5-0D35-46AE-A99C-168A4746F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16D2-D0E7-4CDC-9D4E-CF71AC7A6EAA}" type="datetime1">
              <a:rPr lang="de-DE" smtClean="0"/>
              <a:t>07.12.2022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47E076-EA96-462B-820D-9D7BB11E5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027E5AC-211E-4180-B688-747562B1A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342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3F1A78-1416-4201-8514-52999AA0F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ED1F022-91CF-4A95-BB8C-B766F5F62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076350-F4E1-47F4-8976-7B35DA762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4D65-9CAA-4A23-B3EC-67777F0EAEEB}" type="datetime1">
              <a:rPr lang="de-DE" smtClean="0"/>
              <a:t>07.12.2022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28C46A-DB5F-426D-9CDD-6BA9FBE46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46D60A-5A81-49ED-BCDD-DB4A68360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5438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D87501A-4ADC-4449-BB36-50F56BC863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724190B-56B0-45C2-9DDF-14EB9DEC14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C1F8144-6BF6-4091-B005-EB8E81F21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D120D-4D1F-4A1C-94DB-9DBC8184E1B9}" type="datetime1">
              <a:rPr lang="de-DE" smtClean="0"/>
              <a:t>07.12.2022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9A3EA61-F9EC-41DF-B680-E82962DF9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C81810-6053-46B6-A3C8-527D0E4F0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103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5731B3-D6E8-4E19-B51E-4460C863D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E2EFE0-F6D7-4D59-AE17-7CA211F36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540317-B177-4CE1-A317-3C54A40E4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AE74-6226-459E-B120-927F066FE023}" type="datetime1">
              <a:rPr lang="de-DE" smtClean="0"/>
              <a:t>07.12.2022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812473C-A75B-4464-B488-A571DE1B4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DF4860-160C-430E-806F-0060CC54E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784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05FA1-DF77-4A22-AC5A-906231EE9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895DCA-8D3B-4E6B-82E4-845382C62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DD3B59-91F7-4AB5-A5DF-9B7CD0585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42400-7D59-4F27-9EEC-F58200437F9B}" type="datetime1">
              <a:rPr lang="de-DE" smtClean="0"/>
              <a:t>07.12.2022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C7F80B-2112-40B2-ACA8-DB767DD7E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DADB79-CF68-44E0-B7B4-3B948B2B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3913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B1B172-8CD1-49C8-8943-19C36B53A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D9E10D-E56F-4658-A768-D93F2928C8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EFAEA36-6FE9-4F20-A4E9-6CB28F7725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90909CA-14F8-4249-9CE1-30A04EECA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74059-730C-4792-A0C3-3C069EA6ADCE}" type="datetime1">
              <a:rPr lang="de-DE" smtClean="0"/>
              <a:t>07.12.2022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05EB6C-C51A-40D1-BEB9-06FFF97D6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E2ECFFC-92FF-473D-95BE-8DB9A66A9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8256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C6E07C-86B8-4F91-8122-C7FDBC830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0D6070C-6317-4B4D-9602-03244712D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3CFBC06-A551-4570-AA3E-6CB2DF6E91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F240994-4ECA-4B0D-B555-75D1417692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907960E-0B12-48AB-8579-E1780BFE64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B2C28FF-EEAA-49AE-A665-0E9D79ACF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4B6B1-9186-4611-9EF5-EAFB6056FFDD}" type="datetime1">
              <a:rPr lang="de-DE" smtClean="0"/>
              <a:t>07.12.2022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C1113A3-9B95-41CC-828C-CE99DCD79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60ABD2D-D05F-43F5-AC88-0D4284866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5599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437532-C5FD-4CC4-BBB4-E389932EA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101AC07-2D03-4FF8-891F-46BB01B71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49C8B-EE73-4668-8A21-7F4039CEE875}" type="datetime1">
              <a:rPr lang="de-DE" smtClean="0"/>
              <a:t>07.12.2022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BEC353F-7836-440B-B38D-374A8A2D5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6ACDE93-68BD-4076-A872-6EF30F278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10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DF92177-44DF-454A-AD51-B0D183B9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B3D0-4271-407A-AD10-111315258614}" type="datetime1">
              <a:rPr lang="de-DE" smtClean="0"/>
              <a:t>07.12.2022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0D08EC3-489C-48A4-81B9-195A19B9B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9D9DE7C-37AD-4BAB-A051-1D038D8DB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4373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35D72B-D352-48E0-BC68-CE485E53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EEE7F1-9A0B-4582-97D1-255414616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9C302E2-8448-48DD-8BC2-34EAF8DC3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CE657E9-3ACC-461A-A208-3701B185B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D2F34-D688-450C-97F5-645D4B46A512}" type="datetime1">
              <a:rPr lang="de-DE" smtClean="0"/>
              <a:t>07.12.2022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53E0DAB-3E4D-4A2C-BA1C-C7AAB71CA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5CA6F8E-97AA-4496-9CCD-BE4A7D2ED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4531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C232BC-E2BD-4BEE-87A7-F3DF9407D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5AD4152-E743-4DDB-A769-3633D40BB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16AD555-CFAD-4381-A8AA-8E2A4F94DF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B2DEEF2-B932-4112-8E7E-0AF22DF90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4C4EB-471C-4808-B143-7B4D98D4367D}" type="datetime1">
              <a:rPr lang="de-DE" smtClean="0"/>
              <a:t>07.12.2022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8062DDC-4646-4488-B8C0-199725CE7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27746ED-A5CC-487D-9F3C-4493FC5F9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3918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B3DC0F4-15F7-4E69-8356-D9C05C0D8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376E119-9448-4BA5-8481-A42DDD17D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E862CA9-27E6-4E7A-A7A0-9BBEFBA48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6C086C-57F9-4843-9FA9-0C453DDEDCF4}" type="datetime1">
              <a:rPr lang="de-DE" smtClean="0"/>
              <a:t>07.12.2022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D96AB8-5540-4772-A865-D73911393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0F5091C-A4D4-4642-92DF-ACC0810EFD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8B2813-023A-43D3-830E-432C1C53C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5766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bortion.eu/" TargetMode="External"/><Relationship Id="rId7" Type="http://schemas.openxmlformats.org/officeDocument/2006/relationships/hyperlink" Target="https://my.solidworks.com/reader/wpressblogs/2021%252F09%252Fanimating-your-assemblies-like-a-champion.html/animating-your-assemblies-like-a-champ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politico.eu/article/abortion-right-europe-vary-widely-getting-squeezed/" TargetMode="External"/><Relationship Id="rId5" Type="http://schemas.openxmlformats.org/officeDocument/2006/relationships/hyperlink" Target="https://www-genesis.destatis.de/genesis/online?operation=previous&amp;levelindex=3&amp;levelid=1670339337649&amp;levelid=1670339127827&amp;step=2" TargetMode="External"/><Relationship Id="rId4" Type="http://schemas.openxmlformats.org/officeDocument/2006/relationships/hyperlink" Target="https://www.epfweb.org/sites/default/files/2021-09/ABORT%20Atlas_EN%202021-v5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538FF7-3C2C-43B6-A6A4-A66029EA57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Cross-Country Abortion Travelers in Germany</a:t>
            </a: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7E30E79-366B-4B3A-A769-0B2ADA0BFC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“Foreigners” in German abortion statistics can tell us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Niklas Pawelzik, Justus v. Samson, Alvaro 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Guijarro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May</a:t>
            </a:r>
          </a:p>
        </p:txBody>
      </p:sp>
      <p:pic>
        <p:nvPicPr>
          <p:cNvPr id="1026" name="Picture 2" descr="Home">
            <a:extLst>
              <a:ext uri="{FF2B5EF4-FFF2-40B4-BE49-F238E27FC236}">
                <a16:creationId xmlns:a16="http://schemas.microsoft.com/office/drawing/2014/main" id="{8EB5E8A6-C5FC-4C75-B72E-E44B5FD046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3" t="19616" r="14477" b="29861"/>
          <a:stretch/>
        </p:blipFill>
        <p:spPr bwMode="auto">
          <a:xfrm>
            <a:off x="9994711" y="0"/>
            <a:ext cx="2197289" cy="80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FD8E760-C03C-4EF3-B277-54F31183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9368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527FCEA-6143-4C5E-8C45-8AC9237AD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A9F23AD-7A55-49F3-A3EC-743F47F36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564A337E-7187-441A-8143-83C586462A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050"/>
          <a:stretch/>
        </p:blipFill>
        <p:spPr>
          <a:xfrm>
            <a:off x="821580" y="554824"/>
            <a:ext cx="5891496" cy="581608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7D9F91F-72C9-4DB9-ABD0-A8180D826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CC612E0-212C-452B-B15C-BC2C8022CD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4655" y="487090"/>
            <a:ext cx="4180332" cy="284143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E016956-CE9F-4946-8834-A8BC3529D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14D67FD-9807-4333-8C0D-CFD06DBDD1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5873" y="4241800"/>
            <a:ext cx="3986823" cy="1485900"/>
          </a:xfrm>
          <a:prstGeom prst="rect">
            <a:avLst/>
          </a:prstGeom>
        </p:spPr>
      </p:pic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DE9E10AD-C7CD-4606-8510-913F08F3C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8026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2F19B711-C590-44D1-9AA8-9F143B0ED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0C79CF2-6A1C-4636-84CE-ABB2BE191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A5D17DF-AD65-402C-A95C-F13C770C9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9284640-C949-47F2-839D-C596E8F04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175" y="968407"/>
            <a:ext cx="5454781" cy="27683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AD9D7A1-C3F5-424A-8DA8-7D89958163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4716" y="2983194"/>
            <a:ext cx="6284109" cy="29063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6E88DED-ACB1-4732-9C78-00D82B316E7A}"/>
              </a:ext>
            </a:extLst>
          </p:cNvPr>
          <p:cNvSpPr txBox="1"/>
          <p:nvPr/>
        </p:nvSpPr>
        <p:spPr>
          <a:xfrm>
            <a:off x="6577981" y="1302805"/>
            <a:ext cx="47905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lang="de-D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official</a:t>
            </a:r>
            <a:r>
              <a:rPr lang="de-D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Polish</a:t>
            </a:r>
            <a:r>
              <a:rPr lang="de-D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numbers</a:t>
            </a:r>
            <a:r>
              <a:rPr lang="de-D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r>
              <a:rPr lang="de-D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</a:t>
            </a:r>
            <a:r>
              <a:rPr lang="de-DE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official</a:t>
            </a:r>
            <a:r>
              <a:rPr lang="de-D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German </a:t>
            </a:r>
            <a:r>
              <a:rPr lang="de-DE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numbers</a:t>
            </a:r>
            <a:r>
              <a:rPr lang="de-D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r>
              <a:rPr lang="de-DE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Unofficial</a:t>
            </a:r>
            <a:r>
              <a:rPr lang="de-D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numbers</a:t>
            </a:r>
            <a:r>
              <a:rPr lang="de-D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de-D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estimations</a:t>
            </a:r>
            <a:endParaRPr lang="de-DE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5A5051D-FC37-4218-8886-CDF81B82D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5745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Inhaltsplatzhalter 11">
            <a:extLst>
              <a:ext uri="{FF2B5EF4-FFF2-40B4-BE49-F238E27FC236}">
                <a16:creationId xmlns:a16="http://schemas.microsoft.com/office/drawing/2014/main" id="{94215215-FC9E-43EF-95BD-BE873FD9EF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1900572"/>
              </p:ext>
            </p:extLst>
          </p:nvPr>
        </p:nvGraphicFramePr>
        <p:xfrm>
          <a:off x="6489787" y="1037231"/>
          <a:ext cx="4789400" cy="47339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platzhalter 2">
            <a:extLst>
              <a:ext uri="{FF2B5EF4-FFF2-40B4-BE49-F238E27FC236}">
                <a16:creationId xmlns:a16="http://schemas.microsoft.com/office/drawing/2014/main" id="{3BCCB97A-DE74-4AE5-91E9-5980FAC40AAA}"/>
              </a:ext>
            </a:extLst>
          </p:cNvPr>
          <p:cNvSpPr txBox="1">
            <a:spLocks/>
          </p:cNvSpPr>
          <p:nvPr/>
        </p:nvSpPr>
        <p:spPr>
          <a:xfrm>
            <a:off x="912813" y="1805623"/>
            <a:ext cx="5157787" cy="39655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Polish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women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travel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they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appear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German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  <a:endParaRPr lang="en-US" dirty="0">
              <a:solidFill>
                <a:srgbClr val="2C2C2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dirty="0">
              <a:solidFill>
                <a:srgbClr val="2C2C2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2C2C2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Polish ban leads to increased foreign abortions?</a:t>
            </a:r>
          </a:p>
          <a:p>
            <a:pPr marL="0" indent="0" algn="ctr">
              <a:buNone/>
            </a:pPr>
            <a:endParaRPr lang="en-US" dirty="0">
              <a:solidFill>
                <a:srgbClr val="2C2C2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2C2C2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Look at abortions… can we predict whether they are foreign or German?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44886445-788C-4EFB-B73C-C183DB27B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0867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2C2C2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Classifier Model</a:t>
            </a:r>
            <a:endParaRPr lang="de-DE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0A214B5-CC71-465E-BD84-75BD1A08E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4</a:t>
            </a:fld>
            <a:endParaRPr lang="de-DE"/>
          </a:p>
        </p:txBody>
      </p:sp>
      <p:sp>
        <p:nvSpPr>
          <p:cNvPr id="9" name="Textfeld 1">
            <a:extLst>
              <a:ext uri="{FF2B5EF4-FFF2-40B4-BE49-F238E27FC236}">
                <a16:creationId xmlns:a16="http://schemas.microsoft.com/office/drawing/2014/main" id="{90E96854-D403-4221-B0D2-9487A4D3D669}"/>
              </a:ext>
            </a:extLst>
          </p:cNvPr>
          <p:cNvSpPr txBox="1"/>
          <p:nvPr/>
        </p:nvSpPr>
        <p:spPr>
          <a:xfrm>
            <a:off x="6489787" y="2007209"/>
            <a:ext cx="4789399" cy="2794000"/>
          </a:xfrm>
          <a:prstGeom prst="rect">
            <a:avLst/>
          </a:prstGeom>
          <a:solidFill>
            <a:srgbClr val="484947"/>
          </a:solidFill>
        </p:spPr>
        <p:txBody>
          <a:bodyPr wrap="square" rtlCol="0" anchor="ctr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</a:t>
            </a:r>
            <a:r>
              <a:rPr lang="de-DE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assigns</a:t>
            </a:r>
            <a:r>
              <a:rPr lang="de-DE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de-DE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r>
              <a:rPr lang="de-DE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endParaRPr lang="de-DE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069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Inhaltsplatzhalter 4">
            <a:extLst>
              <a:ext uri="{FF2B5EF4-FFF2-40B4-BE49-F238E27FC236}">
                <a16:creationId xmlns:a16="http://schemas.microsoft.com/office/drawing/2014/main" id="{56A9BED6-DE48-44E4-A274-0088F1F5A6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4907546"/>
              </p:ext>
            </p:extLst>
          </p:nvPr>
        </p:nvGraphicFramePr>
        <p:xfrm>
          <a:off x="4529056" y="1487606"/>
          <a:ext cx="7662944" cy="47269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EA1DB2A8-FF8A-4C7D-9A2E-1947448F22ED}"/>
              </a:ext>
            </a:extLst>
          </p:cNvPr>
          <p:cNvSpPr txBox="1"/>
          <p:nvPr/>
        </p:nvSpPr>
        <p:spPr>
          <a:xfrm>
            <a:off x="1088271" y="2696907"/>
            <a:ext cx="47084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→"/>
            </a:pPr>
            <a:r>
              <a:rPr lang="de-DE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(Länder) </a:t>
            </a:r>
            <a:r>
              <a:rPr lang="de-DE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lang="de-DE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endParaRPr lang="de-DE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→"/>
            </a:pPr>
            <a:endParaRPr lang="de-DE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→"/>
            </a:pPr>
            <a:r>
              <a:rPr lang="de-DE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de-DE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 </a:t>
            </a:r>
            <a:r>
              <a:rPr lang="de-DE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neighbouring</a:t>
            </a:r>
            <a:r>
              <a:rPr lang="de-DE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countries</a:t>
            </a:r>
          </a:p>
          <a:p>
            <a:pPr marL="285750" indent="-285750">
              <a:buFont typeface="Calibri" panose="020F0502020204030204" pitchFamily="34" charset="0"/>
              <a:buChar char="→"/>
            </a:pPr>
            <a:endParaRPr lang="de-DE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→"/>
            </a:pPr>
            <a:r>
              <a:rPr lang="de-DE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Factor</a:t>
            </a:r>
            <a:r>
              <a:rPr lang="de-DE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de-DE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de-DE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restrictiveness</a:t>
            </a:r>
            <a:r>
              <a:rPr lang="de-DE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de-DE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those</a:t>
            </a:r>
            <a:r>
              <a:rPr lang="de-DE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countries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38E8A80-B8AA-43D2-904F-4132365686C3}"/>
              </a:ext>
            </a:extLst>
          </p:cNvPr>
          <p:cNvSpPr txBox="1"/>
          <p:nvPr/>
        </p:nvSpPr>
        <p:spPr>
          <a:xfrm>
            <a:off x="5891982" y="913238"/>
            <a:ext cx="493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Abortion</a:t>
            </a:r>
            <a:r>
              <a:rPr lang="de-DE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German </a:t>
            </a:r>
            <a:r>
              <a:rPr lang="de-DE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state</a:t>
            </a:r>
            <a:r>
              <a:rPr lang="de-DE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de-DE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Länder</a:t>
            </a:r>
            <a:r>
              <a:rPr lang="de-DE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837F0D6-EBD2-423D-AABF-6F5137278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8987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Inhaltsplatzhalter 8">
            <a:extLst>
              <a:ext uri="{FF2B5EF4-FFF2-40B4-BE49-F238E27FC236}">
                <a16:creationId xmlns:a16="http://schemas.microsoft.com/office/drawing/2014/main" id="{637D4A1D-8E83-4C5A-BF5A-0F8617110C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7182289"/>
              </p:ext>
            </p:extLst>
          </p:nvPr>
        </p:nvGraphicFramePr>
        <p:xfrm>
          <a:off x="643466" y="2105648"/>
          <a:ext cx="4781550" cy="36655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Inhaltsplatzhalter 11">
            <a:extLst>
              <a:ext uri="{FF2B5EF4-FFF2-40B4-BE49-F238E27FC236}">
                <a16:creationId xmlns:a16="http://schemas.microsoft.com/office/drawing/2014/main" id="{94215215-FC9E-43EF-95BD-BE873FD9EF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7794026"/>
              </p:ext>
            </p:extLst>
          </p:nvPr>
        </p:nvGraphicFramePr>
        <p:xfrm>
          <a:off x="6095999" y="2086598"/>
          <a:ext cx="5183188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platzhalter 2">
            <a:extLst>
              <a:ext uri="{FF2B5EF4-FFF2-40B4-BE49-F238E27FC236}">
                <a16:creationId xmlns:a16="http://schemas.microsoft.com/office/drawing/2014/main" id="{3BCCB97A-DE74-4AE5-91E9-5980FAC40AAA}"/>
              </a:ext>
            </a:extLst>
          </p:cNvPr>
          <p:cNvSpPr txBox="1">
            <a:spLocks/>
          </p:cNvSpPr>
          <p:nvPr/>
        </p:nvSpPr>
        <p:spPr>
          <a:xfrm>
            <a:off x="544428" y="1674269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Abortions on Germans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E35D814B-1F20-47A5-840A-83DDB4FE09E9}"/>
              </a:ext>
            </a:extLst>
          </p:cNvPr>
          <p:cNvSpPr txBox="1">
            <a:spLocks/>
          </p:cNvSpPr>
          <p:nvPr/>
        </p:nvSpPr>
        <p:spPr>
          <a:xfrm>
            <a:off x="6195037" y="1693692"/>
            <a:ext cx="518318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Abortions on Foreigners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ABF2885-7678-43B9-8F89-4450278B70D9}"/>
              </a:ext>
            </a:extLst>
          </p:cNvPr>
          <p:cNvSpPr txBox="1"/>
          <p:nvPr/>
        </p:nvSpPr>
        <p:spPr>
          <a:xfrm>
            <a:off x="4622799" y="5448020"/>
            <a:ext cx="294640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Abortion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detected</a:t>
            </a: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Abortion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detected</a:t>
            </a: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Flussdiagramm: Verbinder 10">
            <a:extLst>
              <a:ext uri="{FF2B5EF4-FFF2-40B4-BE49-F238E27FC236}">
                <a16:creationId xmlns:a16="http://schemas.microsoft.com/office/drawing/2014/main" id="{124E44C1-0937-4848-9C25-6D2D18618080}"/>
              </a:ext>
            </a:extLst>
          </p:cNvPr>
          <p:cNvSpPr/>
          <p:nvPr/>
        </p:nvSpPr>
        <p:spPr>
          <a:xfrm>
            <a:off x="7090833" y="5537822"/>
            <a:ext cx="215900" cy="233363"/>
          </a:xfrm>
          <a:prstGeom prst="flowChartConnector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Flussdiagramm: Verbinder 12">
            <a:extLst>
              <a:ext uri="{FF2B5EF4-FFF2-40B4-BE49-F238E27FC236}">
                <a16:creationId xmlns:a16="http://schemas.microsoft.com/office/drawing/2014/main" id="{7CFFD582-5713-41BB-B397-D40954F37825}"/>
              </a:ext>
            </a:extLst>
          </p:cNvPr>
          <p:cNvSpPr/>
          <p:nvPr/>
        </p:nvSpPr>
        <p:spPr>
          <a:xfrm>
            <a:off x="7090833" y="5826010"/>
            <a:ext cx="215900" cy="233363"/>
          </a:xfrm>
          <a:prstGeom prst="flowChartConnector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44886445-788C-4EFB-B73C-C183DB27B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086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Success</a:t>
            </a:r>
            <a:r>
              <a:rPr lang="de-DE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de-DE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  <a:endParaRPr lang="de-DE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B83ED73F-CCBA-43C8-837E-9B4DBB66E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1308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44886445-788C-4EFB-B73C-C183DB27B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0867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2C2C2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de-DE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0A214B5-CC71-465E-BD84-75BD1A08E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B2813-023A-43D3-830E-432C1C53C1DB}" type="slidenum">
              <a:rPr lang="de-DE" smtClean="0"/>
              <a:t>7</a:t>
            </a:fld>
            <a:endParaRPr lang="de-DE"/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5B0F437D-51DC-44A9-A8BA-A5D81D68893A}"/>
              </a:ext>
            </a:extLst>
          </p:cNvPr>
          <p:cNvSpPr txBox="1">
            <a:spLocks/>
          </p:cNvSpPr>
          <p:nvPr/>
        </p:nvSpPr>
        <p:spPr>
          <a:xfrm>
            <a:off x="838199" y="1589838"/>
            <a:ext cx="10515600" cy="451956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Abortion Without Borders (2022): Abortion Without Borders. Abortion Without Borders organizations. In: Abortion Without Borders. Last access via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https://abortion.eu/#organisations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on 8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December 2022.</a:t>
            </a:r>
            <a:endParaRPr lang="de-DE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European Parliamentary Forum for Sexual &amp; Reproductive Rights (2021): The European Abortion Policies Atlas. Last access via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https://www.epfweb.org/sites/default/files/2021-09/ABORT%20Atlas_EN%202021-v5.pdf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on 8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December 2022.</a:t>
            </a:r>
            <a:endParaRPr lang="de-DE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Federal Statistical Office </a:t>
            </a:r>
            <a:r>
              <a:rPr lang="de-DE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Germany (2022): Schwangerschaftsabbrüche: Bundesländer, Jahre, Familienstand/Herkunfts-Bundesland oder Ausland.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Last access via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https://www-genesis.destatis.de/genesis/online?operation=previous&amp;levelindex=3&amp;levelid=1670339337649&amp;levelid=1670339127827&amp;step=2#abreadcrumb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on 8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December 2022.</a:t>
            </a:r>
            <a:endParaRPr lang="de-DE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Martuscelli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Carlo/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Bencharif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Sarah-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Taïssir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(2022): Abortion rights in Europe vary widely — and are getting squeezed. In: Politico. Last access via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https://www.politico.eu/article/abortion-right-europe-vary-widely-getting-squeezed/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on 8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December 2022.</a:t>
            </a:r>
            <a:endParaRPr lang="de-DE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O'Neill, Sean (2021): Animating Your Assemblies Like a Champion. Last access via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https://my.solidworks.com/reader/wpressblogs/2021%252F09%252Fanimating-your-assemblies-like-a-champion.html/animating-your-assemblies-like-a-champion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on 8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December 2022.</a:t>
            </a:r>
            <a:endParaRPr lang="de-DE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720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617</Words>
  <Application>Microsoft Office PowerPoint</Application>
  <PresentationFormat>Breitbild</PresentationFormat>
  <Paragraphs>90</Paragraphs>
  <Slides>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</vt:lpstr>
      <vt:lpstr>Cross-Country Abortion Travelers in Germany</vt:lpstr>
      <vt:lpstr>PowerPoint-Präsentation</vt:lpstr>
      <vt:lpstr>PowerPoint-Präsentation</vt:lpstr>
      <vt:lpstr>Classifier Model</vt:lpstr>
      <vt:lpstr>PowerPoint-Präsentation</vt:lpstr>
      <vt:lpstr>Success of Predictions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Niklas Pawelzik</dc:creator>
  <cp:lastModifiedBy>Niklas Pawelzik</cp:lastModifiedBy>
  <cp:revision>6</cp:revision>
  <dcterms:created xsi:type="dcterms:W3CDTF">2022-12-06T14:25:23Z</dcterms:created>
  <dcterms:modified xsi:type="dcterms:W3CDTF">2022-12-08T01:45:29Z</dcterms:modified>
</cp:coreProperties>
</file>

<file path=docProps/thumbnail.jpeg>
</file>